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7" d="100"/>
          <a:sy n="57" d="100"/>
        </p:scale>
        <p:origin x="-1746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357213"/>
            <a:ext cx="8929718" cy="3000396"/>
          </a:xfrm>
        </p:spPr>
        <p:txBody>
          <a:bodyPr/>
          <a:lstStyle/>
          <a:p>
            <a:r>
              <a:rPr lang="ru-RU" sz="5400" dirty="0" smtClean="0"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Конфликт </a:t>
            </a:r>
            <a:br>
              <a:rPr lang="ru-RU" sz="5400" dirty="0" smtClean="0"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5400" dirty="0" smtClean="0"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как проявление социальных отношений</a:t>
            </a:r>
            <a:endParaRPr lang="ru-RU" sz="5400" dirty="0">
              <a:solidFill>
                <a:schemeClr val="tx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335382" y="4941168"/>
            <a:ext cx="7776864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3857604"/>
            <a:ext cx="8929718" cy="30003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4552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Социальный конфликт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u="sng" dirty="0">
                <a:solidFill>
                  <a:schemeClr val="tx1"/>
                </a:solidFill>
              </a:rPr>
              <a:t>Основная задача общества </a:t>
            </a:r>
            <a:r>
              <a:rPr lang="ru-RU" dirty="0">
                <a:solidFill>
                  <a:schemeClr val="tx1"/>
                </a:solidFill>
              </a:rPr>
              <a:t>– минимизировать возможные негативные последствия социального конфликта и разрешить накопившиеся </a:t>
            </a:r>
            <a:r>
              <a:rPr lang="ru-RU" dirty="0" smtClean="0">
                <a:solidFill>
                  <a:schemeClr val="tx1"/>
                </a:solidFill>
              </a:rPr>
              <a:t>проблемы.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5" y="3140968"/>
            <a:ext cx="4040143" cy="33078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3933056"/>
            <a:ext cx="4355975" cy="23327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9281568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33047" y="2637153"/>
            <a:ext cx="2743200" cy="19339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4581128"/>
            <a:ext cx="3456384" cy="212880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Жизненный цикл социального </a:t>
            </a:r>
            <a:r>
              <a:rPr lang="ru-RU" dirty="0" smtClean="0">
                <a:effectLst/>
              </a:rPr>
              <a:t>конфликта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В</a:t>
            </a:r>
            <a:r>
              <a:rPr lang="ru-RU" dirty="0" smtClean="0">
                <a:solidFill>
                  <a:schemeClr val="tx1"/>
                </a:solidFill>
              </a:rPr>
              <a:t>ключает </a:t>
            </a:r>
            <a:r>
              <a:rPr lang="ru-RU" dirty="0">
                <a:solidFill>
                  <a:schemeClr val="tx1"/>
                </a:solidFill>
              </a:rPr>
              <a:t>четыре </a:t>
            </a:r>
            <a:r>
              <a:rPr lang="ru-RU" dirty="0" smtClean="0">
                <a:solidFill>
                  <a:schemeClr val="tx1"/>
                </a:solidFill>
              </a:rPr>
              <a:t>стадии: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Предконфликтная ситуация. Ее признак – рост напряженности в отношениях между субъектами. </a:t>
            </a:r>
            <a:endParaRPr lang="ru-RU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Конфликт.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Попытки </a:t>
            </a:r>
            <a:r>
              <a:rPr lang="ru-RU" dirty="0">
                <a:solidFill>
                  <a:schemeClr val="tx1"/>
                </a:solidFill>
              </a:rPr>
              <a:t>разрешения конфликта. </a:t>
            </a:r>
            <a:endParaRPr lang="ru-RU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Завершение </a:t>
            </a:r>
            <a:r>
              <a:rPr lang="ru-RU" dirty="0">
                <a:solidFill>
                  <a:schemeClr val="tx1"/>
                </a:solidFill>
              </a:rPr>
              <a:t>противостояния и послеконфликтная </a:t>
            </a:r>
            <a:r>
              <a:rPr lang="ru-RU" dirty="0" smtClean="0">
                <a:solidFill>
                  <a:schemeClr val="tx1"/>
                </a:solidFill>
              </a:rPr>
              <a:t>ступень.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0704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>
                <a:effectLst/>
              </a:rPr>
              <a:t>Причин, почему возникают социальные </a:t>
            </a:r>
            <a:r>
              <a:rPr lang="ru-RU" sz="4800" dirty="0" smtClean="0">
                <a:effectLst/>
              </a:rPr>
              <a:t>конфликты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1)</a:t>
            </a:r>
            <a:r>
              <a:rPr lang="ru-RU" u="sng" dirty="0" smtClean="0">
                <a:solidFill>
                  <a:schemeClr val="tx1"/>
                </a:solidFill>
              </a:rPr>
              <a:t>Идеологические </a:t>
            </a:r>
            <a:r>
              <a:rPr lang="ru-RU" u="sng" dirty="0">
                <a:solidFill>
                  <a:schemeClr val="tx1"/>
                </a:solidFill>
              </a:rPr>
              <a:t>причины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r>
              <a:rPr lang="ru-RU" dirty="0"/>
              <a:t> </a:t>
            </a:r>
            <a:r>
              <a:rPr lang="ru-RU" dirty="0">
                <a:solidFill>
                  <a:schemeClr val="tx1"/>
                </a:solidFill>
              </a:rPr>
              <a:t>Есть определенная система идей и ценностей, определяющая доминирование и субординацию. Взгляд на эту систему у участников может </a:t>
            </a:r>
            <a:r>
              <a:rPr lang="ru-RU" dirty="0" smtClean="0">
                <a:solidFill>
                  <a:schemeClr val="tx1"/>
                </a:solidFill>
              </a:rPr>
              <a:t>различаться.</a:t>
            </a:r>
            <a:r>
              <a:rPr lang="ru-RU" dirty="0"/>
              <a:t> </a:t>
            </a:r>
            <a:endParaRPr lang="en-US" dirty="0" smtClean="0"/>
          </a:p>
          <a:p>
            <a:pPr marL="400050" lvl="1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2)</a:t>
            </a:r>
            <a:r>
              <a:rPr lang="ru-RU" sz="2400" u="sng" dirty="0" smtClean="0">
                <a:solidFill>
                  <a:schemeClr val="tx1"/>
                </a:solidFill>
              </a:rPr>
              <a:t>Различные </a:t>
            </a:r>
            <a:r>
              <a:rPr lang="ru-RU" sz="2400" u="sng" dirty="0">
                <a:solidFill>
                  <a:schemeClr val="tx1"/>
                </a:solidFill>
              </a:rPr>
              <a:t>ценностные </a:t>
            </a:r>
            <a:r>
              <a:rPr lang="ru-RU" sz="2400" u="sng" dirty="0" smtClean="0">
                <a:solidFill>
                  <a:schemeClr val="tx1"/>
                </a:solidFill>
              </a:rPr>
              <a:t>ориентиры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r>
              <a:rPr lang="ru-RU" sz="2400" dirty="0">
                <a:solidFill>
                  <a:schemeClr val="tx1"/>
                </a:solidFill>
              </a:rPr>
              <a:t> К</a:t>
            </a:r>
            <a:r>
              <a:rPr lang="ru-RU" sz="2400" dirty="0" smtClean="0">
                <a:solidFill>
                  <a:schemeClr val="tx1"/>
                </a:solidFill>
              </a:rPr>
              <a:t>аждый </a:t>
            </a:r>
            <a:r>
              <a:rPr lang="ru-RU" sz="2400" dirty="0">
                <a:solidFill>
                  <a:schemeClr val="tx1"/>
                </a:solidFill>
              </a:rPr>
              <a:t>хочет удовлетворить именно свои </a:t>
            </a:r>
            <a:r>
              <a:rPr lang="ru-RU" sz="2400" dirty="0" smtClean="0">
                <a:solidFill>
                  <a:schemeClr val="tx1"/>
                </a:solidFill>
              </a:rPr>
              <a:t>потребности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4005064"/>
            <a:ext cx="3600400" cy="27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4" y="4223835"/>
            <a:ext cx="3248566" cy="246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7912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>
                <a:effectLst/>
              </a:rPr>
              <a:t>Причин, почему возникают социальные конфликты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3)</a:t>
            </a:r>
            <a:r>
              <a:rPr lang="ru-RU" u="sng" dirty="0" smtClean="0">
                <a:solidFill>
                  <a:schemeClr val="tx1"/>
                </a:solidFill>
              </a:rPr>
              <a:t>Социальные </a:t>
            </a:r>
            <a:r>
              <a:rPr lang="ru-RU" u="sng" dirty="0">
                <a:solidFill>
                  <a:schemeClr val="tx1"/>
                </a:solidFill>
              </a:rPr>
              <a:t>и экономические </a:t>
            </a:r>
            <a:r>
              <a:rPr lang="ru-RU" u="sng" dirty="0" smtClean="0">
                <a:solidFill>
                  <a:schemeClr val="tx1"/>
                </a:solidFill>
              </a:rPr>
              <a:t>причины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r>
              <a:rPr lang="ru-RU" dirty="0">
                <a:solidFill>
                  <a:schemeClr val="tx1"/>
                </a:solidFill>
              </a:rPr>
              <a:t> Связаны с распределением богатства и власти, если кому-то из участников кажется, что его обделили</a:t>
            </a:r>
            <a:r>
              <a:rPr lang="ru-RU" dirty="0" smtClean="0">
                <a:solidFill>
                  <a:schemeClr val="tx1"/>
                </a:solidFill>
              </a:rPr>
              <a:t>..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4)</a:t>
            </a:r>
            <a:r>
              <a:rPr lang="ru-RU" dirty="0"/>
              <a:t> </a:t>
            </a:r>
            <a:r>
              <a:rPr lang="ru-RU" u="sng" dirty="0">
                <a:solidFill>
                  <a:schemeClr val="tx1"/>
                </a:solidFill>
              </a:rPr>
              <a:t>Прочие </a:t>
            </a:r>
            <a:r>
              <a:rPr lang="ru-RU" u="sng" dirty="0" smtClean="0">
                <a:solidFill>
                  <a:schemeClr val="tx1"/>
                </a:solidFill>
              </a:rPr>
              <a:t>причины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r>
              <a:rPr lang="ru-RU" dirty="0"/>
              <a:t> </a:t>
            </a:r>
            <a:r>
              <a:rPr lang="ru-RU" dirty="0">
                <a:solidFill>
                  <a:schemeClr val="tx1"/>
                </a:solidFill>
              </a:rPr>
              <a:t>различие поставленных задач, введение инноваций, соперничество между группами и лидерами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597" y="3657600"/>
            <a:ext cx="3810000" cy="3200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4149080"/>
            <a:ext cx="3489858" cy="251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2330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1" y="4293096"/>
            <a:ext cx="3638573" cy="24160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Типы социальных </a:t>
            </a:r>
            <a:r>
              <a:rPr lang="ru-RU" dirty="0" smtClean="0">
                <a:effectLst/>
              </a:rPr>
              <a:t>конфликтов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8698" y="1473278"/>
            <a:ext cx="7605670" cy="4548010"/>
          </a:xfrm>
        </p:spPr>
        <p:txBody>
          <a:bodyPr>
            <a:normAutofit/>
          </a:bodyPr>
          <a:lstStyle/>
          <a:p>
            <a:pPr marL="457200" indent="-457200">
              <a:buAutoNum type="arabicParenR"/>
            </a:pPr>
            <a:r>
              <a:rPr lang="ru-RU" dirty="0" smtClean="0">
                <a:solidFill>
                  <a:schemeClr val="tx1"/>
                </a:solidFill>
              </a:rPr>
              <a:t>По </a:t>
            </a:r>
            <a:r>
              <a:rPr lang="ru-RU" dirty="0">
                <a:solidFill>
                  <a:schemeClr val="tx1"/>
                </a:solidFill>
              </a:rPr>
              <a:t>количеству участников конфликтного взаимодействия</a:t>
            </a:r>
            <a:r>
              <a:rPr lang="ru-RU" dirty="0" smtClean="0">
                <a:solidFill>
                  <a:schemeClr val="tx1"/>
                </a:solidFill>
              </a:rPr>
              <a:t>: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ru-RU" sz="2400" dirty="0">
                <a:solidFill>
                  <a:schemeClr val="tx1"/>
                </a:solidFill>
              </a:rPr>
              <a:t>внутриличностные — состояние неудовлетворенности человека какими-либо обстоятельствами своей </a:t>
            </a:r>
            <a:r>
              <a:rPr lang="ru-RU" sz="2400" dirty="0" smtClean="0">
                <a:solidFill>
                  <a:schemeClr val="tx1"/>
                </a:solidFill>
              </a:rPr>
              <a:t>жизни;</a:t>
            </a:r>
            <a:endParaRPr lang="en-US" sz="2400" dirty="0" smtClean="0">
              <a:solidFill>
                <a:schemeClr val="tx1"/>
              </a:solidFill>
            </a:endParaRPr>
          </a:p>
          <a:p>
            <a:pPr lvl="1"/>
            <a:r>
              <a:rPr lang="ru-RU" sz="2400" dirty="0" smtClean="0">
                <a:solidFill>
                  <a:schemeClr val="tx1"/>
                </a:solidFill>
              </a:rPr>
              <a:t>межличностные </a:t>
            </a:r>
            <a:r>
              <a:rPr lang="ru-RU" sz="2400" dirty="0">
                <a:solidFill>
                  <a:schemeClr val="tx1"/>
                </a:solidFill>
              </a:rPr>
              <a:t>— разногласие между двумя или более членами одной группы или нескольких групп;</a:t>
            </a:r>
          </a:p>
          <a:p>
            <a:pPr lvl="1"/>
            <a:r>
              <a:rPr lang="ru-RU" sz="2400" dirty="0">
                <a:solidFill>
                  <a:schemeClr val="tx1"/>
                </a:solidFill>
              </a:rPr>
              <a:t>межгрупповые — происходят между социальными группами, которые преследуют несовместимые </a:t>
            </a:r>
            <a:r>
              <a:rPr lang="ru-RU" sz="2400" dirty="0" smtClean="0">
                <a:solidFill>
                  <a:schemeClr val="tx1"/>
                </a:solidFill>
              </a:rPr>
              <a:t>цели;</a:t>
            </a:r>
            <a:endParaRPr lang="ru-RU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23381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4317883"/>
            <a:ext cx="2276872" cy="227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4149080"/>
            <a:ext cx="3552825" cy="2381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Типы социальных конфликтов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) 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По направленности конфликтного взаимодействия</a:t>
            </a:r>
            <a:r>
              <a:rPr lang="ru-RU" dirty="0" smtClean="0">
                <a:solidFill>
                  <a:schemeClr val="tx1"/>
                </a:solidFill>
              </a:rPr>
              <a:t>: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dirty="0">
                <a:solidFill>
                  <a:schemeClr val="tx1"/>
                </a:solidFill>
              </a:rPr>
              <a:t>Г</a:t>
            </a:r>
            <a:r>
              <a:rPr lang="ru-RU" dirty="0" smtClean="0">
                <a:solidFill>
                  <a:schemeClr val="tx1"/>
                </a:solidFill>
              </a:rPr>
              <a:t>оризонтальные </a:t>
            </a:r>
            <a:r>
              <a:rPr lang="ru-RU" dirty="0">
                <a:solidFill>
                  <a:schemeClr val="tx1"/>
                </a:solidFill>
              </a:rPr>
              <a:t>— между людьми, не находящимися в подчинении между собой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</a:rPr>
              <a:t>Вертикальные </a:t>
            </a:r>
            <a:r>
              <a:rPr lang="ru-RU" dirty="0">
                <a:solidFill>
                  <a:schemeClr val="tx1"/>
                </a:solidFill>
              </a:rPr>
              <a:t>— между людьми, находящимися в подчинении между собой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</a:rPr>
              <a:t>Смешанные </a:t>
            </a:r>
            <a:r>
              <a:rPr lang="ru-RU" dirty="0">
                <a:solidFill>
                  <a:schemeClr val="tx1"/>
                </a:solidFill>
              </a:rPr>
              <a:t>— в которых представлены и те и другие.</a:t>
            </a:r>
          </a:p>
        </p:txBody>
      </p:sp>
    </p:spTree>
    <p:extLst>
      <p:ext uri="{BB962C8B-B14F-4D97-AF65-F5344CB8AC3E}">
        <p14:creationId xmlns:p14="http://schemas.microsoft.com/office/powerpoint/2010/main" xmlns="" val="304847801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4653136"/>
            <a:ext cx="8280920" cy="20924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Типы социальных конфликтов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3) </a:t>
            </a:r>
            <a:r>
              <a:rPr lang="ru-RU" dirty="0">
                <a:solidFill>
                  <a:schemeClr val="tx1"/>
                </a:solidFill>
              </a:rPr>
              <a:t>По источнику возникновения</a:t>
            </a:r>
            <a:r>
              <a:rPr lang="ru-RU" dirty="0" smtClean="0">
                <a:solidFill>
                  <a:schemeClr val="tx1"/>
                </a:solidFill>
              </a:rPr>
              <a:t>:</a:t>
            </a:r>
          </a:p>
          <a:p>
            <a:r>
              <a:rPr lang="ru-RU" dirty="0">
                <a:solidFill>
                  <a:schemeClr val="tx1"/>
                </a:solidFill>
              </a:rPr>
              <a:t>объективно обусловленные — вызванные объективными причинами, устранить которые можно, только изменив объективную ситуацию;</a:t>
            </a:r>
          </a:p>
          <a:p>
            <a:r>
              <a:rPr lang="ru-RU" dirty="0">
                <a:solidFill>
                  <a:schemeClr val="tx1"/>
                </a:solidFill>
              </a:rPr>
              <a:t>субъективно обусловленные — связанные с личностными особенностями конфликтующих людей, а также с ситуациями, которые создают </a:t>
            </a:r>
            <a:r>
              <a:rPr lang="ru-RU" dirty="0" err="1" smtClean="0">
                <a:solidFill>
                  <a:schemeClr val="tx1"/>
                </a:solidFill>
              </a:rPr>
              <a:t>преградыя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24637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3789040"/>
            <a:ext cx="3024336" cy="30243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3789040"/>
            <a:ext cx="3933056" cy="28369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Типы социальных конфликтов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4) По </a:t>
            </a:r>
            <a:r>
              <a:rPr lang="ru-RU" dirty="0">
                <a:solidFill>
                  <a:schemeClr val="tx1"/>
                </a:solidFill>
              </a:rPr>
              <a:t>своим функциям</a:t>
            </a:r>
            <a:r>
              <a:rPr lang="ru-RU" dirty="0" smtClean="0">
                <a:solidFill>
                  <a:schemeClr val="tx1"/>
                </a:solidFill>
              </a:rPr>
              <a:t>:</a:t>
            </a:r>
          </a:p>
          <a:p>
            <a:r>
              <a:rPr lang="ru-RU" dirty="0">
                <a:solidFill>
                  <a:schemeClr val="tx1"/>
                </a:solidFill>
              </a:rPr>
              <a:t>созидательные (интегративные) — способствующие обновлению, внедрению новых структур, политики, лидерства;</a:t>
            </a:r>
          </a:p>
          <a:p>
            <a:r>
              <a:rPr lang="ru-RU" dirty="0">
                <a:solidFill>
                  <a:schemeClr val="tx1"/>
                </a:solidFill>
              </a:rPr>
              <a:t>разрушительные (дезинтегративные) — дестабилизирующие социальные системы;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44407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108" y="3736524"/>
            <a:ext cx="4152900" cy="29591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3573016"/>
            <a:ext cx="3284984" cy="32849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Типы социальных конфликтов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5) По </a:t>
            </a:r>
            <a:r>
              <a:rPr lang="ru-RU" dirty="0">
                <a:solidFill>
                  <a:schemeClr val="tx1"/>
                </a:solidFill>
              </a:rPr>
              <a:t>длительности протекания</a:t>
            </a:r>
            <a:r>
              <a:rPr lang="ru-RU" dirty="0" smtClean="0">
                <a:solidFill>
                  <a:schemeClr val="tx1"/>
                </a:solidFill>
              </a:rPr>
              <a:t>: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кратковременные </a:t>
            </a:r>
          </a:p>
          <a:p>
            <a:r>
              <a:rPr lang="ru-RU" dirty="0">
                <a:solidFill>
                  <a:schemeClr val="tx1"/>
                </a:solidFill>
              </a:rPr>
              <a:t>затяжные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Длительность </a:t>
            </a:r>
            <a:r>
              <a:rPr lang="ru-RU" dirty="0">
                <a:solidFill>
                  <a:schemeClr val="tx1"/>
                </a:solidFill>
              </a:rPr>
              <a:t>конфликта зависит как от предмета противоречия, так и от черт характеров столкнувшихся людей;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99438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3717032"/>
            <a:ext cx="3312368" cy="28486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Типы социальных конфликтов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6) </a:t>
            </a:r>
            <a:r>
              <a:rPr lang="ru-RU" dirty="0">
                <a:solidFill>
                  <a:schemeClr val="tx1"/>
                </a:solidFill>
              </a:rPr>
              <a:t>По своему внутреннему содержанию</a:t>
            </a:r>
            <a:r>
              <a:rPr lang="ru-RU" dirty="0" smtClean="0">
                <a:solidFill>
                  <a:schemeClr val="tx1"/>
                </a:solidFill>
              </a:rPr>
              <a:t>:</a:t>
            </a:r>
          </a:p>
          <a:p>
            <a:pPr>
              <a:buFont typeface="Wingdings" pitchFamily="2" charset="2"/>
              <a:buChar char="§"/>
            </a:pPr>
            <a:r>
              <a:rPr lang="ru-RU" dirty="0">
                <a:solidFill>
                  <a:schemeClr val="tx1"/>
                </a:solidFill>
              </a:rPr>
              <a:t>рациональные — охватывающие сферу разумного, делового соперничества, перераспределения ресурсов;</a:t>
            </a:r>
          </a:p>
          <a:p>
            <a:pPr>
              <a:buFont typeface="Wingdings" pitchFamily="2" charset="2"/>
              <a:buChar char="§"/>
            </a:pPr>
            <a:r>
              <a:rPr lang="ru-RU" dirty="0">
                <a:solidFill>
                  <a:schemeClr val="tx1"/>
                </a:solidFill>
              </a:rPr>
              <a:t>эмоциональные — в которых участники действуют на основе личной неприязни;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4101685"/>
            <a:ext cx="2608908" cy="268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7924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112" y="1340768"/>
            <a:ext cx="3024336" cy="18890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144" y="3645024"/>
            <a:ext cx="2987824" cy="29304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531440"/>
            <a:ext cx="8229600" cy="1600200"/>
          </a:xfrm>
        </p:spPr>
        <p:txBody>
          <a:bodyPr/>
          <a:lstStyle/>
          <a:p>
            <a:r>
              <a:rPr lang="ru-RU" dirty="0">
                <a:effectLst/>
              </a:rPr>
              <a:t>Социальный </a:t>
            </a:r>
            <a:r>
              <a:rPr lang="ru-RU" dirty="0" smtClean="0">
                <a:effectLst/>
              </a:rPr>
              <a:t>конфликт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782" y="980728"/>
            <a:ext cx="8229600" cy="4525963"/>
          </a:xfrm>
        </p:spPr>
        <p:txBody>
          <a:bodyPr/>
          <a:lstStyle/>
          <a:p>
            <a:pPr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это </a:t>
            </a:r>
            <a:r>
              <a:rPr lang="ru-RU" dirty="0">
                <a:solidFill>
                  <a:schemeClr val="tx1"/>
                </a:solidFill>
              </a:rPr>
              <a:t>наивысшая стадия развития противоречий в отношениях </a:t>
            </a:r>
            <a:r>
              <a:rPr lang="ru-RU" dirty="0" smtClean="0">
                <a:solidFill>
                  <a:schemeClr val="tx1"/>
                </a:solidFill>
              </a:rPr>
              <a:t>между: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людьми</a:t>
            </a:r>
            <a:r>
              <a:rPr lang="ru-RU" dirty="0">
                <a:solidFill>
                  <a:schemeClr val="tx1"/>
                </a:solidFill>
              </a:rPr>
              <a:t>, 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социальными </a:t>
            </a:r>
            <a:r>
              <a:rPr lang="ru-RU" dirty="0">
                <a:solidFill>
                  <a:schemeClr val="tx1"/>
                </a:solidFill>
              </a:rPr>
              <a:t>группами, 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общества в </a:t>
            </a:r>
            <a:r>
              <a:rPr lang="ru-RU" dirty="0">
                <a:solidFill>
                  <a:schemeClr val="tx1"/>
                </a:solidFill>
              </a:rPr>
              <a:t>целом</a:t>
            </a:r>
            <a:r>
              <a:rPr lang="ru-RU" dirty="0" smtClean="0">
                <a:solidFill>
                  <a:schemeClr val="tx1"/>
                </a:solidFill>
              </a:rPr>
              <a:t>,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которая характеризуется столкновением противоположно </a:t>
            </a:r>
            <a:r>
              <a:rPr lang="ru-RU" dirty="0" smtClean="0">
                <a:solidFill>
                  <a:schemeClr val="tx1"/>
                </a:solidFill>
              </a:rPr>
              <a:t>направленных: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интересов</a:t>
            </a:r>
            <a:r>
              <a:rPr lang="ru-RU" dirty="0">
                <a:solidFill>
                  <a:schemeClr val="tx1"/>
                </a:solidFill>
              </a:rPr>
              <a:t>, 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целей,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позиций </a:t>
            </a:r>
            <a:r>
              <a:rPr lang="ru-RU" dirty="0">
                <a:solidFill>
                  <a:schemeClr val="tx1"/>
                </a:solidFill>
              </a:rPr>
              <a:t>субъектов взаимодействия.</a:t>
            </a:r>
          </a:p>
        </p:txBody>
      </p:sp>
    </p:spTree>
    <p:extLst>
      <p:ext uri="{BB962C8B-B14F-4D97-AF65-F5344CB8AC3E}">
        <p14:creationId xmlns:p14="http://schemas.microsoft.com/office/powerpoint/2010/main" xmlns="" val="2394871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Типы социальных конфликтов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7) </a:t>
            </a:r>
            <a:r>
              <a:rPr lang="ru-RU" dirty="0">
                <a:solidFill>
                  <a:schemeClr val="tx1"/>
                </a:solidFill>
              </a:rPr>
              <a:t>По способам и средствам разрешения конфликты бывают мирными и </a:t>
            </a:r>
            <a:r>
              <a:rPr lang="ru-RU" dirty="0" smtClean="0">
                <a:solidFill>
                  <a:schemeClr val="tx1"/>
                </a:solidFill>
              </a:rPr>
              <a:t>вооруженными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8)</a:t>
            </a:r>
            <a:r>
              <a:rPr lang="ru-RU" dirty="0">
                <a:solidFill>
                  <a:schemeClr val="tx1"/>
                </a:solidFill>
              </a:rPr>
              <a:t> По учету содержания </a:t>
            </a:r>
            <a:r>
              <a:rPr lang="ru-RU" dirty="0" smtClean="0">
                <a:solidFill>
                  <a:schemeClr val="tx1"/>
                </a:solidFill>
              </a:rPr>
              <a:t>проблем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smtClean="0">
                <a:solidFill>
                  <a:schemeClr val="tx1"/>
                </a:solidFill>
              </a:rPr>
              <a:t>выделяют: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</a:rPr>
              <a:t>экономические</a:t>
            </a:r>
            <a:r>
              <a:rPr lang="ru-RU" dirty="0">
                <a:solidFill>
                  <a:schemeClr val="tx1"/>
                </a:solidFill>
              </a:rPr>
              <a:t>, 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</a:rPr>
              <a:t>политические</a:t>
            </a:r>
            <a:r>
              <a:rPr lang="ru-RU" dirty="0">
                <a:solidFill>
                  <a:schemeClr val="tx1"/>
                </a:solidFill>
              </a:rPr>
              <a:t>, 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</a:rPr>
              <a:t>семейно-бытовые</a:t>
            </a:r>
            <a:r>
              <a:rPr lang="ru-RU" dirty="0">
                <a:solidFill>
                  <a:schemeClr val="tx1"/>
                </a:solidFill>
              </a:rPr>
              <a:t>, 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</a:rPr>
              <a:t>производственные</a:t>
            </a:r>
            <a:r>
              <a:rPr lang="ru-RU" dirty="0">
                <a:solidFill>
                  <a:schemeClr val="tx1"/>
                </a:solidFill>
              </a:rPr>
              <a:t>, 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</a:rPr>
              <a:t>духовно-нравственные</a:t>
            </a:r>
            <a:r>
              <a:rPr lang="ru-RU" dirty="0">
                <a:solidFill>
                  <a:schemeClr val="tx1"/>
                </a:solidFill>
              </a:rPr>
              <a:t>, 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</a:rPr>
              <a:t>правовые</a:t>
            </a:r>
            <a:r>
              <a:rPr lang="ru-RU" dirty="0">
                <a:solidFill>
                  <a:schemeClr val="tx1"/>
                </a:solidFill>
              </a:rPr>
              <a:t>, 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</a:rPr>
              <a:t>экологические,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идеологические 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</a:rPr>
              <a:t>и </a:t>
            </a:r>
            <a:r>
              <a:rPr lang="ru-RU" dirty="0">
                <a:solidFill>
                  <a:schemeClr val="tx1"/>
                </a:solidFill>
              </a:rPr>
              <a:t>другие конфликты.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2348880"/>
            <a:ext cx="3892849" cy="37890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573228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1173" y="2407502"/>
            <a:ext cx="4555767" cy="15049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Типы социальных конфликтов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9) </a:t>
            </a:r>
            <a:r>
              <a:rPr lang="ru-RU" dirty="0">
                <a:solidFill>
                  <a:schemeClr val="tx1"/>
                </a:solidFill>
              </a:rPr>
              <a:t>По форме: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внутренние 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внешние;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10. По характеру развития</a:t>
            </a:r>
            <a:r>
              <a:rPr lang="ru-RU" dirty="0" smtClean="0">
                <a:solidFill>
                  <a:schemeClr val="tx1"/>
                </a:solidFill>
              </a:rPr>
              <a:t>: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преднамеренные 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спонтанные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11) </a:t>
            </a:r>
            <a:r>
              <a:rPr lang="ru-RU" dirty="0">
                <a:solidFill>
                  <a:schemeClr val="tx1"/>
                </a:solidFill>
              </a:rPr>
              <a:t>По объему</a:t>
            </a:r>
            <a:r>
              <a:rPr lang="ru-RU" dirty="0" smtClean="0">
                <a:solidFill>
                  <a:schemeClr val="tx1"/>
                </a:solidFill>
              </a:rPr>
              <a:t>: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глобальные,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локальные</a:t>
            </a:r>
            <a:r>
              <a:rPr lang="ru-RU" dirty="0">
                <a:solidFill>
                  <a:schemeClr val="tx1"/>
                </a:solidFill>
              </a:rPr>
              <a:t>, 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региональные</a:t>
            </a:r>
            <a:r>
              <a:rPr lang="ru-RU" dirty="0">
                <a:solidFill>
                  <a:schemeClr val="tx1"/>
                </a:solidFill>
              </a:rPr>
              <a:t>, 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групповые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личные</a:t>
            </a:r>
            <a:r>
              <a:rPr lang="ru-RU" dirty="0">
                <a:solidFill>
                  <a:schemeClr val="tx1"/>
                </a:solidFill>
              </a:rPr>
              <a:t>;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4" y="3933056"/>
            <a:ext cx="4572000" cy="247337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855756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3827" y="2273286"/>
            <a:ext cx="4427843" cy="16668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3933056"/>
            <a:ext cx="4235514" cy="27192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Типы социальных конфликтов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12) </a:t>
            </a:r>
            <a:r>
              <a:rPr lang="ru-RU" dirty="0">
                <a:solidFill>
                  <a:schemeClr val="tx1"/>
                </a:solidFill>
              </a:rPr>
              <a:t>По используемым средствам: 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Char char="o"/>
            </a:pPr>
            <a:r>
              <a:rPr lang="ru-RU" dirty="0" smtClean="0">
                <a:solidFill>
                  <a:schemeClr val="tx1"/>
                </a:solidFill>
              </a:rPr>
              <a:t>Насильственные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>
                <a:solidFill>
                  <a:schemeClr val="tx1"/>
                </a:solidFill>
              </a:rPr>
              <a:t>Ненасильственные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13) </a:t>
            </a:r>
            <a:r>
              <a:rPr lang="ru-RU" dirty="0">
                <a:solidFill>
                  <a:schemeClr val="tx1"/>
                </a:solidFill>
              </a:rPr>
              <a:t>По влиянию на ход развития общества: 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</a:rPr>
              <a:t>Прогрессивные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</a:rPr>
              <a:t>Регрессивные;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14) </a:t>
            </a:r>
            <a:r>
              <a:rPr lang="ru-RU" dirty="0">
                <a:solidFill>
                  <a:schemeClr val="tx1"/>
                </a:solidFill>
              </a:rPr>
              <a:t>По сферам общественной жизни: экономические (или производственные</a:t>
            </a:r>
            <a:r>
              <a:rPr lang="ru-RU" dirty="0" smtClean="0">
                <a:solidFill>
                  <a:schemeClr val="tx1"/>
                </a:solidFill>
              </a:rPr>
              <a:t>),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</a:rPr>
              <a:t>политические</a:t>
            </a:r>
            <a:r>
              <a:rPr lang="ru-RU" dirty="0">
                <a:solidFill>
                  <a:schemeClr val="tx1"/>
                </a:solidFill>
              </a:rPr>
              <a:t>, 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</a:rPr>
              <a:t>этнические,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</a:rPr>
              <a:t>семейно-бытовые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192618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/>
              </a:rPr>
              <a:t>Функции </a:t>
            </a:r>
            <a:r>
              <a:rPr lang="ru-RU" dirty="0">
                <a:effectLst/>
              </a:rPr>
              <a:t>социального </a:t>
            </a:r>
            <a:r>
              <a:rPr lang="ru-RU" dirty="0" smtClean="0">
                <a:effectLst/>
              </a:rPr>
              <a:t>конфликта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Можно </a:t>
            </a:r>
            <a:r>
              <a:rPr lang="ru-RU" dirty="0">
                <a:solidFill>
                  <a:schemeClr val="tx1"/>
                </a:solidFill>
              </a:rPr>
              <a:t>разделить на две большие </a:t>
            </a:r>
            <a:r>
              <a:rPr lang="ru-RU" dirty="0" smtClean="0">
                <a:solidFill>
                  <a:schemeClr val="tx1"/>
                </a:solidFill>
              </a:rPr>
              <a:t>группы: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1)</a:t>
            </a:r>
            <a:r>
              <a:rPr lang="ru-RU" b="1" dirty="0" smtClean="0">
                <a:solidFill>
                  <a:schemeClr val="tx1"/>
                </a:solidFill>
              </a:rPr>
              <a:t>Конструктивные</a:t>
            </a:r>
            <a:r>
              <a:rPr lang="ru-RU" dirty="0">
                <a:solidFill>
                  <a:schemeClr val="tx1"/>
                </a:solidFill>
              </a:rPr>
              <a:t>. Включают в себя положительные функции: разрядка напряженности, проведение социальных изменений и </a:t>
            </a:r>
            <a:r>
              <a:rPr lang="ru-RU" dirty="0" smtClean="0">
                <a:solidFill>
                  <a:schemeClr val="tx1"/>
                </a:solidFill>
              </a:rPr>
              <a:t>т.д.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936" y="3284984"/>
            <a:ext cx="4577094" cy="30666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836" y="3848116"/>
            <a:ext cx="3974100" cy="2652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960417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Функции социального конфликта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2) </a:t>
            </a:r>
            <a:r>
              <a:rPr lang="ru-RU" b="1" dirty="0" smtClean="0">
                <a:solidFill>
                  <a:schemeClr val="tx1"/>
                </a:solidFill>
              </a:rPr>
              <a:t>Деструктивные</a:t>
            </a:r>
            <a:r>
              <a:rPr lang="ru-RU" dirty="0">
                <a:solidFill>
                  <a:schemeClr val="tx1"/>
                </a:solidFill>
              </a:rPr>
              <a:t>. Сюда относятся функции, несущие негативный характер: дестабилизацию отношений, сложившихся в определенной социальной среде, разрушение социального </a:t>
            </a:r>
            <a:r>
              <a:rPr lang="ru-RU" dirty="0" smtClean="0">
                <a:solidFill>
                  <a:schemeClr val="tx1"/>
                </a:solidFill>
              </a:rPr>
              <a:t>сообщества.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3271784"/>
            <a:ext cx="3528392" cy="352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864" y="4365104"/>
            <a:ext cx="4202009" cy="220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9387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79443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87424"/>
            <a:ext cx="8229600" cy="1600200"/>
          </a:xfrm>
        </p:spPr>
        <p:txBody>
          <a:bodyPr/>
          <a:lstStyle/>
          <a:p>
            <a:r>
              <a:rPr lang="ru-RU" dirty="0">
                <a:effectLst/>
              </a:rPr>
              <a:t>Социальный конфликт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Конфликты могут </a:t>
            </a:r>
            <a:r>
              <a:rPr lang="ru-RU" dirty="0" smtClean="0">
                <a:solidFill>
                  <a:schemeClr val="tx1"/>
                </a:solidFill>
              </a:rPr>
              <a:t>быть: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Скрытыми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Явными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но </a:t>
            </a:r>
            <a:r>
              <a:rPr lang="ru-RU" dirty="0">
                <a:solidFill>
                  <a:schemeClr val="tx1"/>
                </a:solidFill>
              </a:rPr>
              <a:t>в их основе всегда лежит отсутствие согласия между двумя или более сторонами.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3707430"/>
            <a:ext cx="3672408" cy="28399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4160673"/>
            <a:ext cx="3331840" cy="23867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9801618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2924944"/>
            <a:ext cx="3500389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531440"/>
            <a:ext cx="8229600" cy="1600200"/>
          </a:xfrm>
        </p:spPr>
        <p:txBody>
          <a:bodyPr/>
          <a:lstStyle/>
          <a:p>
            <a:r>
              <a:rPr lang="ru-RU" dirty="0">
                <a:effectLst/>
              </a:rPr>
              <a:t>Социальный конфликт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В области научного знания существует отдельная </a:t>
            </a:r>
            <a:r>
              <a:rPr lang="ru-RU" dirty="0" smtClean="0">
                <a:solidFill>
                  <a:schemeClr val="tx1"/>
                </a:solidFill>
              </a:rPr>
              <a:t>наука, посвящённая </a:t>
            </a:r>
            <a:r>
              <a:rPr lang="ru-RU" dirty="0">
                <a:solidFill>
                  <a:schemeClr val="tx1"/>
                </a:solidFill>
              </a:rPr>
              <a:t>конфликтам —</a:t>
            </a:r>
            <a:r>
              <a:rPr lang="ru-RU" b="1" u="sng" dirty="0">
                <a:solidFill>
                  <a:schemeClr val="tx1"/>
                </a:solidFill>
              </a:rPr>
              <a:t> </a:t>
            </a:r>
            <a:r>
              <a:rPr lang="ru-RU" b="1" u="sng" dirty="0" smtClean="0">
                <a:solidFill>
                  <a:schemeClr val="tx1"/>
                </a:solidFill>
              </a:rPr>
              <a:t>конфликтология. </a:t>
            </a:r>
          </a:p>
          <a:p>
            <a:pPr marL="400050" lvl="1" indent="0">
              <a:buNone/>
            </a:pPr>
            <a:r>
              <a:rPr lang="ru-RU" sz="2400" u="sng" dirty="0" smtClean="0">
                <a:solidFill>
                  <a:schemeClr val="tx1"/>
                </a:solidFill>
              </a:rPr>
              <a:t>Конфликтология</a:t>
            </a:r>
            <a:r>
              <a:rPr lang="ru-RU" sz="2400" dirty="0" smtClean="0">
                <a:solidFill>
                  <a:schemeClr val="tx1"/>
                </a:solidFill>
              </a:rPr>
              <a:t>- </a:t>
            </a:r>
            <a:r>
              <a:rPr lang="ru-RU" sz="2400" dirty="0">
                <a:solidFill>
                  <a:schemeClr val="tx1"/>
                </a:solidFill>
              </a:rPr>
              <a:t>дисциплина, </a:t>
            </a:r>
            <a:r>
              <a:rPr lang="ru-RU" sz="2400" dirty="0" smtClean="0">
                <a:solidFill>
                  <a:schemeClr val="tx1"/>
                </a:solidFill>
              </a:rPr>
              <a:t>изучающая: закономерности </a:t>
            </a:r>
          </a:p>
          <a:p>
            <a:pPr lvl="1" indent="-342900"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tx1"/>
                </a:solidFill>
              </a:rPr>
              <a:t>зарождения,</a:t>
            </a:r>
          </a:p>
          <a:p>
            <a:pPr lvl="1" indent="-342900"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tx1"/>
                </a:solidFill>
              </a:rPr>
              <a:t>возникновения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endParaRPr lang="ru-RU" sz="2400" dirty="0" smtClean="0">
              <a:solidFill>
                <a:schemeClr val="tx1"/>
              </a:solidFill>
            </a:endParaRPr>
          </a:p>
          <a:p>
            <a:pPr lvl="1" indent="-342900"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tx1"/>
                </a:solidFill>
              </a:rPr>
              <a:t>развития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endParaRPr lang="ru-RU" sz="2400" dirty="0" smtClean="0">
              <a:solidFill>
                <a:schemeClr val="tx1"/>
              </a:solidFill>
            </a:endParaRPr>
          </a:p>
          <a:p>
            <a:pPr lvl="1" indent="-342900"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tx1"/>
                </a:solidFill>
              </a:rPr>
              <a:t>разрешения </a:t>
            </a:r>
          </a:p>
          <a:p>
            <a:pPr lvl="1" indent="-342900"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tx1"/>
                </a:solidFill>
              </a:rPr>
              <a:t>завершения</a:t>
            </a:r>
            <a:r>
              <a:rPr lang="ru-RU" sz="2400" dirty="0">
                <a:solidFill>
                  <a:schemeClr val="tx1"/>
                </a:solidFill>
              </a:rPr>
              <a:t> конфликтов любого уровня.</a:t>
            </a:r>
            <a:endParaRPr lang="ru-RU" sz="2400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4758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00825" y="3573016"/>
            <a:ext cx="2543175" cy="328498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600200"/>
          </a:xfrm>
        </p:spPr>
        <p:txBody>
          <a:bodyPr/>
          <a:lstStyle/>
          <a:p>
            <a:r>
              <a:rPr lang="ru-RU" dirty="0" smtClean="0">
                <a:effectLst/>
              </a:rPr>
              <a:t>Конфликтология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ru-RU" dirty="0">
                <a:effectLst/>
              </a:rPr>
              <a:t>История </a:t>
            </a:r>
            <a:r>
              <a:rPr lang="ru-RU" dirty="0" smtClean="0">
                <a:effectLst/>
              </a:rPr>
              <a:t>возникновения</a:t>
            </a:r>
            <a:endParaRPr lang="ru-RU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Одним из основоположников общей теории конфликта был Карл </a:t>
            </a:r>
            <a:r>
              <a:rPr lang="ru-RU" dirty="0" smtClean="0">
                <a:solidFill>
                  <a:schemeClr val="tx1"/>
                </a:solidFill>
              </a:rPr>
              <a:t>Маркс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r>
              <a:rPr lang="ru-RU" dirty="0">
                <a:solidFill>
                  <a:schemeClr val="tx1"/>
                </a:solidFill>
              </a:rPr>
              <a:t> </a:t>
            </a:r>
            <a:endParaRPr lang="ru-RU" dirty="0" smtClean="0">
              <a:solidFill>
                <a:schemeClr val="tx1"/>
              </a:solidFill>
            </a:endParaRPr>
          </a:p>
          <a:p>
            <a:pPr marL="400050" lvl="1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Однако </a:t>
            </a:r>
            <a:r>
              <a:rPr lang="ru-RU" sz="2400" dirty="0">
                <a:solidFill>
                  <a:schemeClr val="tx1"/>
                </a:solidFill>
              </a:rPr>
              <a:t>как наука конфликтология берет начало в середине XX в. с книгой германо-американского социолога Льюис Козера «Функции социального конфликта»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5" y="3933057"/>
            <a:ext cx="2331477" cy="292494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77421" y="6063119"/>
            <a:ext cx="2304256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Карл Маркс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32354" y="3958508"/>
            <a:ext cx="1956817" cy="9361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Льюис Козер</a:t>
            </a:r>
          </a:p>
        </p:txBody>
      </p:sp>
    </p:spTree>
    <p:extLst>
      <p:ext uri="{BB962C8B-B14F-4D97-AF65-F5344CB8AC3E}">
        <p14:creationId xmlns:p14="http://schemas.microsoft.com/office/powerpoint/2010/main" xmlns="" val="1964358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3932047"/>
            <a:ext cx="3635896" cy="27269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96" y="2923873"/>
            <a:ext cx="5112568" cy="39206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/>
              </a:rPr>
              <a:t>Конфликтогенез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- это </a:t>
            </a:r>
            <a:r>
              <a:rPr lang="ru-RU" dirty="0">
                <a:solidFill>
                  <a:schemeClr val="tx1"/>
                </a:solidFill>
              </a:rPr>
              <a:t>процесс возникновения и развития современных конфликтных форм общества, накладывающих отпечаток, а нередко прямо детерминирующих направленность и содержание эволюции в целом.</a:t>
            </a:r>
          </a:p>
        </p:txBody>
      </p:sp>
    </p:spTree>
    <p:extLst>
      <p:ext uri="{BB962C8B-B14F-4D97-AF65-F5344CB8AC3E}">
        <p14:creationId xmlns:p14="http://schemas.microsoft.com/office/powerpoint/2010/main" xmlns="" val="4183229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Конфликтогенез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</a:rPr>
              <a:t>П</a:t>
            </a:r>
            <a:r>
              <a:rPr lang="ru-RU" dirty="0" smtClean="0">
                <a:solidFill>
                  <a:schemeClr val="tx1"/>
                </a:solidFill>
              </a:rPr>
              <a:t>редставляет </a:t>
            </a:r>
            <a:r>
              <a:rPr lang="ru-RU" dirty="0">
                <a:solidFill>
                  <a:schemeClr val="tx1"/>
                </a:solidFill>
              </a:rPr>
              <a:t>собой непрерывный диалектический процесс зарождения, развития и модернизации существующей социальной реальности через своё ядро — </a:t>
            </a:r>
            <a:r>
              <a:rPr lang="ru-RU" b="1" u="sng" dirty="0" smtClean="0">
                <a:solidFill>
                  <a:schemeClr val="tx1"/>
                </a:solidFill>
              </a:rPr>
              <a:t>конфликт.</a:t>
            </a:r>
          </a:p>
          <a:p>
            <a:pPr marL="0" indent="0" algn="ctr">
              <a:buNone/>
            </a:pPr>
            <a:endParaRPr lang="ru-RU" b="1" u="sng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3429000"/>
            <a:ext cx="3960437" cy="2825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3529524"/>
            <a:ext cx="4055367" cy="26240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0985736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952" y="4360264"/>
            <a:ext cx="3479829" cy="24822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4159326"/>
            <a:ext cx="4032448" cy="2688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Конфликт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это </a:t>
            </a:r>
            <a:r>
              <a:rPr lang="ru-RU" dirty="0">
                <a:solidFill>
                  <a:schemeClr val="tx1"/>
                </a:solidFill>
              </a:rPr>
              <a:t>столкновение </a:t>
            </a:r>
            <a:r>
              <a:rPr lang="ru-RU" dirty="0" smtClean="0">
                <a:solidFill>
                  <a:schemeClr val="tx1"/>
                </a:solidFill>
              </a:rPr>
              <a:t>противоположных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целей</a:t>
            </a:r>
            <a:r>
              <a:rPr lang="ru-RU" dirty="0">
                <a:solidFill>
                  <a:schemeClr val="tx1"/>
                </a:solidFill>
              </a:rPr>
              <a:t>, 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позиций</a:t>
            </a:r>
            <a:r>
              <a:rPr lang="ru-RU" dirty="0">
                <a:solidFill>
                  <a:schemeClr val="tx1"/>
                </a:solidFill>
              </a:rPr>
              <a:t>, 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субъектов </a:t>
            </a:r>
            <a:r>
              <a:rPr lang="ru-RU" dirty="0">
                <a:solidFill>
                  <a:schemeClr val="tx1"/>
                </a:solidFill>
              </a:rPr>
              <a:t>взаимодействия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marL="400050" lvl="1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    Вместе </a:t>
            </a:r>
            <a:r>
              <a:rPr lang="ru-RU" sz="2400" dirty="0">
                <a:solidFill>
                  <a:schemeClr val="tx1"/>
                </a:solidFill>
              </a:rPr>
              <a:t>с этим, конфликт является важнейшей </a:t>
            </a:r>
            <a:r>
              <a:rPr lang="ru-RU" sz="2400" dirty="0" smtClean="0">
                <a:solidFill>
                  <a:schemeClr val="tx1"/>
                </a:solidFill>
              </a:rPr>
              <a:t>      стороной </a:t>
            </a:r>
            <a:r>
              <a:rPr lang="ru-RU" sz="2400" dirty="0">
                <a:solidFill>
                  <a:schemeClr val="tx1"/>
                </a:solidFill>
              </a:rPr>
              <a:t>взаимодействия людей в обществе, своего рода клеточкой социального бытия. </a:t>
            </a:r>
          </a:p>
        </p:txBody>
      </p:sp>
    </p:spTree>
    <p:extLst>
      <p:ext uri="{BB962C8B-B14F-4D97-AF65-F5344CB8AC3E}">
        <p14:creationId xmlns:p14="http://schemas.microsoft.com/office/powerpoint/2010/main" xmlns="" val="1114267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2780928"/>
            <a:ext cx="3937620" cy="26250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Социальный конфликт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/>
          <a:lstStyle/>
          <a:p>
            <a:pPr marL="0" indent="0">
              <a:buNone/>
            </a:pPr>
            <a:r>
              <a:rPr lang="ru-RU" u="sng" dirty="0">
                <a:solidFill>
                  <a:schemeClr val="tx1"/>
                </a:solidFill>
              </a:rPr>
              <a:t>Основной источник социального конфликта </a:t>
            </a:r>
            <a:r>
              <a:rPr lang="ru-RU" dirty="0">
                <a:solidFill>
                  <a:schemeClr val="tx1"/>
                </a:solidFill>
              </a:rPr>
              <a:t>– это сама структура общества. Чем она сложнее, тем больше раздроблено общество. Возникают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новые </a:t>
            </a:r>
            <a:r>
              <a:rPr lang="ru-RU" dirty="0">
                <a:solidFill>
                  <a:schemeClr val="tx1"/>
                </a:solidFill>
              </a:rPr>
              <a:t>группы,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социальные </a:t>
            </a:r>
            <a:r>
              <a:rPr lang="ru-RU" dirty="0">
                <a:solidFill>
                  <a:schemeClr val="tx1"/>
                </a:solidFill>
              </a:rPr>
              <a:t>слои, 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имеющие </a:t>
            </a:r>
            <a:r>
              <a:rPr lang="ru-RU" dirty="0">
                <a:solidFill>
                  <a:schemeClr val="tx1"/>
                </a:solidFill>
              </a:rPr>
              <a:t>собственные 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chemeClr val="tx1"/>
                </a:solidFill>
              </a:rPr>
              <a:t>системы </a:t>
            </a:r>
            <a:r>
              <a:rPr lang="ru-RU" dirty="0">
                <a:solidFill>
                  <a:schemeClr val="tx1"/>
                </a:solidFill>
              </a:rPr>
              <a:t>ценностей, 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chemeClr val="tx1"/>
                </a:solidFill>
              </a:rPr>
              <a:t>цели 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chemeClr val="tx1"/>
                </a:solidFill>
              </a:rPr>
              <a:t>методы </a:t>
            </a:r>
            <a:r>
              <a:rPr lang="ru-RU" dirty="0">
                <a:solidFill>
                  <a:schemeClr val="tx1"/>
                </a:solidFill>
              </a:rPr>
              <a:t>их достижения. 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Все </a:t>
            </a:r>
            <a:r>
              <a:rPr lang="ru-RU" dirty="0">
                <a:solidFill>
                  <a:schemeClr val="tx1"/>
                </a:solidFill>
              </a:rPr>
              <a:t>это ведет к возникновению новых </a:t>
            </a:r>
            <a:r>
              <a:rPr lang="ru-RU" dirty="0" smtClean="0">
                <a:solidFill>
                  <a:schemeClr val="tx1"/>
                </a:solidFill>
              </a:rPr>
              <a:t>конфликтов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722919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106</TotalTime>
  <Words>703</Words>
  <Application>Microsoft Office PowerPoint</Application>
  <PresentationFormat>Экран (4:3)</PresentationFormat>
  <Paragraphs>130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Исполнительная</vt:lpstr>
      <vt:lpstr>Конфликт  как проявление социальных отношений</vt:lpstr>
      <vt:lpstr>Социальный конфликт</vt:lpstr>
      <vt:lpstr>Социальный конфликт</vt:lpstr>
      <vt:lpstr>Социальный конфликт</vt:lpstr>
      <vt:lpstr>Конфликтология История возникновения</vt:lpstr>
      <vt:lpstr>Конфликтогенез</vt:lpstr>
      <vt:lpstr>Конфликтогенез</vt:lpstr>
      <vt:lpstr>Конфликт</vt:lpstr>
      <vt:lpstr>Социальный конфликт</vt:lpstr>
      <vt:lpstr>Социальный конфликт</vt:lpstr>
      <vt:lpstr>Жизненный цикл социального конфликта</vt:lpstr>
      <vt:lpstr>Причин, почему возникают социальные конфликты</vt:lpstr>
      <vt:lpstr>Причин, почему возникают социальные конфликты</vt:lpstr>
      <vt:lpstr>Типы социальных конфликтов</vt:lpstr>
      <vt:lpstr>Типы социальных конфликтов</vt:lpstr>
      <vt:lpstr>Типы социальных конфликтов</vt:lpstr>
      <vt:lpstr>Типы социальных конфликтов</vt:lpstr>
      <vt:lpstr>Типы социальных конфликтов</vt:lpstr>
      <vt:lpstr>Типы социальных конфликтов</vt:lpstr>
      <vt:lpstr>Типы социальных конфликтов</vt:lpstr>
      <vt:lpstr>Типы социальных конфликтов</vt:lpstr>
      <vt:lpstr>Типы социальных конфликтов</vt:lpstr>
      <vt:lpstr>Функции социального конфликта</vt:lpstr>
      <vt:lpstr>Функции социального конфликта</vt:lpstr>
      <vt:lpstr>Спасибо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тему:”Социальные конфликты”</dc:title>
  <dc:creator>Алена</dc:creator>
  <cp:lastModifiedBy>User</cp:lastModifiedBy>
  <cp:revision>39</cp:revision>
  <dcterms:created xsi:type="dcterms:W3CDTF">2017-10-29T16:31:08Z</dcterms:created>
  <dcterms:modified xsi:type="dcterms:W3CDTF">2021-11-14T16:42:50Z</dcterms:modified>
</cp:coreProperties>
</file>